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2"/>
  </p:notesMasterIdLst>
  <p:sldIdLst>
    <p:sldId id="256" r:id="rId2"/>
    <p:sldId id="277" r:id="rId3"/>
    <p:sldId id="279" r:id="rId4"/>
    <p:sldId id="295" r:id="rId5"/>
    <p:sldId id="308" r:id="rId6"/>
    <p:sldId id="294" r:id="rId7"/>
    <p:sldId id="296" r:id="rId8"/>
    <p:sldId id="301" r:id="rId9"/>
    <p:sldId id="309" r:id="rId10"/>
    <p:sldId id="306" r:id="rId11"/>
    <p:sldId id="300" r:id="rId12"/>
    <p:sldId id="307" r:id="rId13"/>
    <p:sldId id="310" r:id="rId14"/>
    <p:sldId id="297" r:id="rId15"/>
    <p:sldId id="302" r:id="rId16"/>
    <p:sldId id="298" r:id="rId17"/>
    <p:sldId id="303" r:id="rId18"/>
    <p:sldId id="299" r:id="rId19"/>
    <p:sldId id="304" r:id="rId20"/>
    <p:sldId id="305" r:id="rId21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364"/>
    <a:srgbClr val="E452C5"/>
    <a:srgbClr val="F4B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8ACBDCA-1C48-483D-B224-DE2EED38A533}">
  <a:tblStyle styleId="{68ACBDCA-1C48-483D-B224-DE2EED38A53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2F6"/>
          </a:solidFill>
        </a:fill>
      </a:tcStyle>
    </a:wholeTbl>
    <a:band1H>
      <a:tcTxStyle b="off" i="off"/>
      <a:tcStyle>
        <a:tcBdr/>
        <a:fill>
          <a:solidFill>
            <a:srgbClr val="CAE4E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4E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897" autoAdjust="0"/>
    <p:restoredTop sz="94660"/>
  </p:normalViewPr>
  <p:slideViewPr>
    <p:cSldViewPr>
      <p:cViewPr varScale="1">
        <p:scale>
          <a:sx n="37" d="100"/>
          <a:sy n="37" d="100"/>
        </p:scale>
        <p:origin x="-1152" y="-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6995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5" name="Google Shape;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e8c7ab20d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4e8c7ab20d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90" name="Google Shape;90;g4e8c7ab20d_0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1056">
          <p15:clr>
            <a:srgbClr val="FBAE40"/>
          </p15:clr>
        </p15:guide>
        <p15:guide id="2" pos="14304">
          <p15:clr>
            <a:srgbClr val="FBAE40"/>
          </p15:clr>
        </p15:guide>
        <p15:guide id="3" orient="horz" pos="7920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A1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Google Shape;40;p6"/>
          <p:cNvSpPr txBox="1"/>
          <p:nvPr/>
        </p:nvSpPr>
        <p:spPr>
          <a:xfrm>
            <a:off x="5156250" y="5630992"/>
            <a:ext cx="140715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0"/>
              <a:buFont typeface="Arial"/>
              <a:buNone/>
            </a:pPr>
            <a:r>
              <a:rPr lang="es-ES_tradnl" sz="9600" dirty="0" smtClean="0">
                <a:solidFill>
                  <a:schemeClr val="lt1"/>
                </a:solidFill>
              </a:rPr>
              <a:t>JAVA INICIAL</a:t>
            </a:r>
            <a:endParaRPr sz="9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6"/>
          <p:cNvGrpSpPr/>
          <p:nvPr/>
        </p:nvGrpSpPr>
        <p:grpSpPr>
          <a:xfrm>
            <a:off x="5614934" y="5124381"/>
            <a:ext cx="13154132" cy="3046801"/>
            <a:chOff x="4713542" y="4227741"/>
            <a:chExt cx="13154132" cy="3046801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4713542" y="4227741"/>
              <a:ext cx="3338566" cy="1463040"/>
              <a:chOff x="4422140" y="3769678"/>
              <a:chExt cx="3338566" cy="1463040"/>
            </a:xfrm>
          </p:grpSpPr>
          <p:cxnSp>
            <p:nvCxnSpPr>
              <p:cNvPr id="43" name="Google Shape;43;p6"/>
              <p:cNvCxnSpPr/>
              <p:nvPr/>
            </p:nvCxnSpPr>
            <p:spPr>
              <a:xfrm rot="10800000">
                <a:off x="4432301" y="3784600"/>
                <a:ext cx="3328405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6"/>
              <p:cNvCxnSpPr/>
              <p:nvPr/>
            </p:nvCxnSpPr>
            <p:spPr>
              <a:xfrm>
                <a:off x="4422140" y="3769678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5" name="Google Shape;45;p6"/>
            <p:cNvGrpSpPr/>
            <p:nvPr/>
          </p:nvGrpSpPr>
          <p:grpSpPr>
            <a:xfrm rot="10800000">
              <a:off x="13809325" y="5811502"/>
              <a:ext cx="4058349" cy="1463040"/>
              <a:chOff x="6009640" y="3769678"/>
              <a:chExt cx="4058349" cy="1463040"/>
            </a:xfrm>
          </p:grpSpPr>
          <p:cxnSp>
            <p:nvCxnSpPr>
              <p:cNvPr id="46" name="Google Shape;46;p6"/>
              <p:cNvCxnSpPr/>
              <p:nvPr/>
            </p:nvCxnSpPr>
            <p:spPr>
              <a:xfrm rot="10800000">
                <a:off x="6019800" y="3784600"/>
                <a:ext cx="4048189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6"/>
              <p:cNvCxnSpPr/>
              <p:nvPr/>
            </p:nvCxnSpPr>
            <p:spPr>
              <a:xfrm>
                <a:off x="6009640" y="3769678"/>
                <a:ext cx="0" cy="146304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4792" y="881336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ALGUNOS</a:t>
            </a:r>
            <a:r>
              <a:rPr kumimoji="0" lang="es-AR" altLang="es-AR" sz="5400" b="0" i="0" u="none" strike="noStrike" cap="none" normalizeH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 </a:t>
            </a: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MÉTODOS ARRAYLIST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3" t="16333" r="3250" b="8667"/>
          <a:stretch/>
        </p:blipFill>
        <p:spPr bwMode="auto">
          <a:xfrm>
            <a:off x="3674536" y="3329608"/>
            <a:ext cx="17253080" cy="8743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ITERATOR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927304" y="4478288"/>
            <a:ext cx="13393488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Es un objeto que nos permite recorrer una lista.</a:t>
            </a:r>
          </a:p>
        </p:txBody>
      </p:sp>
    </p:spTree>
    <p:extLst>
      <p:ext uri="{BB962C8B-B14F-4D97-AF65-F5344CB8AC3E}">
        <p14:creationId xmlns:p14="http://schemas.microsoft.com/office/powerpoint/2010/main" val="16846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7" t="25667" r="30562" b="43000"/>
          <a:stretch/>
        </p:blipFill>
        <p:spPr bwMode="auto">
          <a:xfrm>
            <a:off x="5423248" y="2848411"/>
            <a:ext cx="13810637" cy="721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7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07224" y="2177480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OTROS</a:t>
            </a:r>
            <a:r>
              <a:rPr kumimoji="0" lang="es-AR" altLang="es-AR" sz="5400" b="0" i="0" u="none" strike="noStrike" cap="none" normalizeH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 </a:t>
            </a: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MÉTODOS LINKEDLIST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8447584" y="6500336"/>
            <a:ext cx="976840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400" dirty="0" err="1" smtClean="0"/>
              <a:t>addFirst</a:t>
            </a:r>
            <a:r>
              <a:rPr lang="es-ES" sz="4400" dirty="0" smtClean="0"/>
              <a:t>, </a:t>
            </a:r>
            <a:r>
              <a:rPr lang="es-ES" sz="4400" dirty="0" err="1" smtClean="0"/>
              <a:t>addLast</a:t>
            </a:r>
            <a:r>
              <a:rPr lang="es-ES" sz="4400" dirty="0" smtClean="0"/>
              <a:t>, </a:t>
            </a:r>
            <a:r>
              <a:rPr lang="es-ES" sz="4400" dirty="0" err="1" smtClean="0"/>
              <a:t>removeFirst</a:t>
            </a:r>
            <a:r>
              <a:rPr lang="es-ES" sz="4400" dirty="0" smtClean="0"/>
              <a:t>, </a:t>
            </a:r>
            <a:r>
              <a:rPr lang="es-ES" sz="4400" dirty="0" err="1" smtClean="0"/>
              <a:t>removeLast</a:t>
            </a:r>
            <a:r>
              <a:rPr lang="es-ES" sz="4400" dirty="0" smtClean="0"/>
              <a:t>, </a:t>
            </a:r>
            <a:r>
              <a:rPr lang="es-ES" sz="4400" dirty="0" err="1" smtClean="0"/>
              <a:t>getFirst</a:t>
            </a:r>
            <a:r>
              <a:rPr lang="es-ES" sz="4400" dirty="0" smtClean="0"/>
              <a:t>, </a:t>
            </a:r>
            <a:r>
              <a:rPr lang="es-ES" sz="4400" dirty="0" err="1" smtClean="0"/>
              <a:t>getLast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02021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SET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927304" y="4478288"/>
            <a:ext cx="13393488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No tiene acceso aleatorio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/>
              <a:t>No </a:t>
            </a:r>
            <a:r>
              <a:rPr lang="es-ES" sz="4400" dirty="0" smtClean="0"/>
              <a:t>permite </a:t>
            </a:r>
            <a:r>
              <a:rPr lang="es-ES" sz="4400" dirty="0"/>
              <a:t>elementos duplicados</a:t>
            </a:r>
            <a:endParaRPr lang="es-AR" sz="4400" dirty="0"/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Poca eficiencia a la hora de ordenar elementos</a:t>
            </a:r>
          </a:p>
        </p:txBody>
      </p:sp>
    </p:spTree>
    <p:extLst>
      <p:ext uri="{BB962C8B-B14F-4D97-AF65-F5344CB8AC3E}">
        <p14:creationId xmlns:p14="http://schemas.microsoft.com/office/powerpoint/2010/main" val="35964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SET, CLASES UTILIZADAS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5" t="38667" r="5165" b="11666"/>
          <a:stretch/>
        </p:blipFill>
        <p:spPr bwMode="auto">
          <a:xfrm>
            <a:off x="2164084" y="4478797"/>
            <a:ext cx="19821004" cy="7203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8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QUEUE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927304" y="4478288"/>
            <a:ext cx="13393488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Muy rápido para acceder al primer y último elemento.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Permite crear colas de elementos muy eficientes.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Acceso lento a los elementos intermedios.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No permite acceso aleatorio.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36342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QUEUE, CLASES UTILIZADAS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6" t="39334" r="5165" b="11667"/>
          <a:stretch/>
        </p:blipFill>
        <p:spPr bwMode="auto">
          <a:xfrm>
            <a:off x="2201378" y="4480037"/>
            <a:ext cx="19567686" cy="703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7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MAP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927304" y="4478288"/>
            <a:ext cx="13393488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Asociación clave -&gt; valor.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Poca eficiencia comparado con las demás colecciones.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Parecido </a:t>
            </a:r>
            <a:r>
              <a:rPr lang="es-ES" sz="4400" dirty="0"/>
              <a:t>al </a:t>
            </a:r>
            <a:r>
              <a:rPr lang="es-ES" sz="4400" dirty="0" err="1"/>
              <a:t>array</a:t>
            </a:r>
            <a:r>
              <a:rPr lang="es-ES" sz="4400" dirty="0"/>
              <a:t> </a:t>
            </a:r>
            <a:r>
              <a:rPr lang="es-ES" sz="4400" dirty="0" smtClean="0"/>
              <a:t>asociativo.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No puede tener dos claves iguales.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8582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MAP, CLASES UTILIZADAS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6" t="38667" r="5165" b="14333"/>
          <a:stretch/>
        </p:blipFill>
        <p:spPr bwMode="auto">
          <a:xfrm>
            <a:off x="1966864" y="4478797"/>
            <a:ext cx="19843055" cy="68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776176" y="11271810"/>
            <a:ext cx="8856984" cy="245636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3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Helvetica Neue"/>
                <a:cs typeface="Arial" pitchFamily="34" charset="0"/>
              </a:rPr>
              <a:t>Otro método: </a:t>
            </a:r>
            <a:r>
              <a:rPr kumimoji="0" lang="es-AR" altLang="es-AR" sz="3600" b="0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Helvetica Neue"/>
                <a:cs typeface="Arial" pitchFamily="34" charset="0"/>
              </a:rPr>
              <a:t>put</a:t>
            </a:r>
            <a:r>
              <a:rPr kumimoji="0" lang="es-AR" altLang="es-AR" sz="3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Helvetica Neue"/>
                <a:cs typeface="Arial" pitchFamily="34" charset="0"/>
              </a:rPr>
              <a:t>(K</a:t>
            </a:r>
            <a:r>
              <a:rPr kumimoji="0" lang="es-AR" altLang="es-AR" sz="3600" b="0" i="0" u="none" strike="noStrike" cap="none" normalizeH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Helvetica Neue"/>
                <a:cs typeface="Arial" pitchFamily="34" charset="0"/>
              </a:rPr>
              <a:t> clave, V valor)</a:t>
            </a:r>
            <a:endParaRPr kumimoji="0" lang="es-AR" altLang="es-AR" sz="3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7A1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5" name="Google Shape;95;p9"/>
          <p:cNvSpPr txBox="1"/>
          <p:nvPr/>
        </p:nvSpPr>
        <p:spPr>
          <a:xfrm>
            <a:off x="4123210" y="5705872"/>
            <a:ext cx="161376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0"/>
              <a:buFont typeface="Arial"/>
              <a:buNone/>
            </a:pPr>
            <a:r>
              <a:rPr lang="en-US" sz="7200" dirty="0" err="1" smtClean="0">
                <a:solidFill>
                  <a:schemeClr val="lt1"/>
                </a:solidFill>
              </a:rPr>
              <a:t>Colecciones</a:t>
            </a:r>
            <a:endParaRPr sz="7200" b="0" i="0" u="none" strike="noStrike" cap="none" dirty="0">
              <a:solidFill>
                <a:schemeClr val="lt1"/>
              </a:solidFill>
              <a:sym typeface="Arial"/>
            </a:endParaRPr>
          </a:p>
        </p:txBody>
      </p:sp>
      <p:grpSp>
        <p:nvGrpSpPr>
          <p:cNvPr id="96" name="Google Shape;96;p9"/>
          <p:cNvGrpSpPr/>
          <p:nvPr/>
        </p:nvGrpSpPr>
        <p:grpSpPr>
          <a:xfrm>
            <a:off x="6408684" y="5334600"/>
            <a:ext cx="11566632" cy="3046801"/>
            <a:chOff x="6301042" y="4227741"/>
            <a:chExt cx="11566632" cy="3046801"/>
          </a:xfrm>
        </p:grpSpPr>
        <p:grpSp>
          <p:nvGrpSpPr>
            <p:cNvPr id="97" name="Google Shape;97;p9"/>
            <p:cNvGrpSpPr/>
            <p:nvPr/>
          </p:nvGrpSpPr>
          <p:grpSpPr>
            <a:xfrm>
              <a:off x="6301042" y="4227741"/>
              <a:ext cx="1473200" cy="1463100"/>
              <a:chOff x="6009640" y="3769678"/>
              <a:chExt cx="1473200" cy="1463100"/>
            </a:xfrm>
          </p:grpSpPr>
          <p:cxnSp>
            <p:nvCxnSpPr>
              <p:cNvPr id="98" name="Google Shape;98;p9"/>
              <p:cNvCxnSpPr/>
              <p:nvPr/>
            </p:nvCxnSpPr>
            <p:spPr>
              <a:xfrm rot="10800000">
                <a:off x="6019740" y="3784600"/>
                <a:ext cx="146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9"/>
              <p:cNvCxnSpPr/>
              <p:nvPr/>
            </p:nvCxnSpPr>
            <p:spPr>
              <a:xfrm>
                <a:off x="6009640" y="3769678"/>
                <a:ext cx="0" cy="1463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0" name="Google Shape;100;p9"/>
            <p:cNvGrpSpPr/>
            <p:nvPr/>
          </p:nvGrpSpPr>
          <p:grpSpPr>
            <a:xfrm rot="10800000">
              <a:off x="16394474" y="5811442"/>
              <a:ext cx="1473200" cy="1463100"/>
              <a:chOff x="6009640" y="3769678"/>
              <a:chExt cx="1473200" cy="1463100"/>
            </a:xfrm>
          </p:grpSpPr>
          <p:cxnSp>
            <p:nvCxnSpPr>
              <p:cNvPr id="101" name="Google Shape;101;p9"/>
              <p:cNvCxnSpPr/>
              <p:nvPr/>
            </p:nvCxnSpPr>
            <p:spPr>
              <a:xfrm rot="10800000">
                <a:off x="6019740" y="3784600"/>
                <a:ext cx="146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2;p9"/>
              <p:cNvCxnSpPr/>
              <p:nvPr/>
            </p:nvCxnSpPr>
            <p:spPr>
              <a:xfrm>
                <a:off x="6009640" y="3769678"/>
                <a:ext cx="0" cy="14631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134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a de decisión de colecci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24" y="881336"/>
            <a:ext cx="16777864" cy="1202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02768" y="5400448"/>
            <a:ext cx="22538504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Una colección de objetos es un objeto que puede almacenar un número variable de elementos siendo cada elemento otro objeto.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8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39472" y="2105472"/>
            <a:ext cx="8784976" cy="27333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lvl="0" algn="ctr">
              <a:buClrTx/>
            </a:pPr>
            <a:r>
              <a:rPr lang="es-AR" altLang="es-AR" sz="5400" dirty="0">
                <a:solidFill>
                  <a:srgbClr val="7A1364"/>
                </a:solidFill>
                <a:latin typeface="Helvetica Neue"/>
              </a:rPr>
              <a:t>La interfaz </a:t>
            </a:r>
            <a:r>
              <a:rPr lang="es-AR" altLang="es-AR" sz="5400" dirty="0" smtClean="0">
                <a:solidFill>
                  <a:srgbClr val="7A1364"/>
                </a:solidFill>
                <a:latin typeface="Helvetica Neue"/>
              </a:rPr>
              <a:t>Collection</a:t>
            </a: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063208" y="4478288"/>
            <a:ext cx="14257584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Es </a:t>
            </a:r>
            <a:r>
              <a:rPr lang="es-ES" sz="4400" dirty="0"/>
              <a:t>la interfaz raíz de la jerarquía de interfaces. </a:t>
            </a:r>
            <a:endParaRPr lang="es-ES" sz="44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/>
              <a:t>Representan un conjunto de objetos, también llamados </a:t>
            </a:r>
            <a:r>
              <a:rPr lang="es-ES" sz="4400" dirty="0" smtClean="0"/>
              <a:t>elementos,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AR" sz="4400" dirty="0"/>
              <a:t>Estas clases sirven para almacenar colecciones de objetos, como listas, conjuntos, mapas, …</a:t>
            </a:r>
          </a:p>
        </p:txBody>
      </p:sp>
    </p:spTree>
    <p:extLst>
      <p:ext uri="{BB962C8B-B14F-4D97-AF65-F5344CB8AC3E}">
        <p14:creationId xmlns:p14="http://schemas.microsoft.com/office/powerpoint/2010/main" val="290107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6" t="42667" r="3251" b="9667"/>
          <a:stretch/>
        </p:blipFill>
        <p:spPr bwMode="auto">
          <a:xfrm>
            <a:off x="2110880" y="3545632"/>
            <a:ext cx="20756332" cy="674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8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5" t="24000" r="17864" b="41053"/>
          <a:stretch/>
        </p:blipFill>
        <p:spPr bwMode="auto">
          <a:xfrm>
            <a:off x="19653" y="1025352"/>
            <a:ext cx="23981659" cy="813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083472" y="11106472"/>
            <a:ext cx="158540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800" dirty="0"/>
              <a:t>Colección &lt;dato&gt; identificador = new Colección &lt;dato&gt;();</a:t>
            </a:r>
            <a:endParaRPr lang="es-AR" sz="4800" dirty="0"/>
          </a:p>
        </p:txBody>
      </p:sp>
    </p:spTree>
    <p:extLst>
      <p:ext uri="{BB962C8B-B14F-4D97-AF65-F5344CB8AC3E}">
        <p14:creationId xmlns:p14="http://schemas.microsoft.com/office/powerpoint/2010/main" val="310490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279232" y="2280792"/>
            <a:ext cx="14401600" cy="3564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LIST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rgbClr val="7A1364"/>
              </a:solidFill>
              <a:effectLst/>
              <a:latin typeface="Helvetica Neue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" name="1 Esquina doblada"/>
          <p:cNvSpPr/>
          <p:nvPr/>
        </p:nvSpPr>
        <p:spPr>
          <a:xfrm>
            <a:off x="5927304" y="4478288"/>
            <a:ext cx="13393488" cy="6192688"/>
          </a:xfrm>
          <a:prstGeom prst="foldedCorner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Están ordenadas por posición 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Añadir y eliminar sin restricciones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Acceso aleatorio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Sintaxis similar a </a:t>
            </a:r>
            <a:r>
              <a:rPr lang="es-ES" sz="4400" dirty="0" err="1" smtClean="0"/>
              <a:t>arrays</a:t>
            </a:r>
            <a:endParaRPr lang="es-ES" sz="44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Permiten duplicados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s-ES" sz="4400" dirty="0" smtClean="0"/>
              <a:t>Bajo rendimiento en operaciones concretas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290757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7" t="38667" r="5266" b="15334"/>
          <a:stretch/>
        </p:blipFill>
        <p:spPr bwMode="auto">
          <a:xfrm>
            <a:off x="2594020" y="4049688"/>
            <a:ext cx="19113428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79232" y="1745432"/>
            <a:ext cx="14401600" cy="27333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238050" tIns="0" rIns="238050" bIns="23805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Helvetica Neue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5400" b="0" i="0" u="none" strike="noStrike" cap="none" normalizeH="0" baseline="0" dirty="0" smtClean="0">
                <a:ln>
                  <a:noFill/>
                </a:ln>
                <a:solidFill>
                  <a:srgbClr val="7A1364"/>
                </a:solidFill>
                <a:effectLst/>
                <a:latin typeface="Helvetica Neue"/>
                <a:cs typeface="Arial" pitchFamily="34" charset="0"/>
              </a:rPr>
              <a:t>LIST, CLASES UTILIZADAS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3" t="35000" r="4863" b="3334"/>
          <a:stretch/>
        </p:blipFill>
        <p:spPr bwMode="auto">
          <a:xfrm>
            <a:off x="3263008" y="3257600"/>
            <a:ext cx="17330216" cy="749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828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-Dark Blue Business Plan">
      <a:dk1>
        <a:srgbClr val="999999"/>
      </a:dk1>
      <a:lt1>
        <a:srgbClr val="FFFFFF"/>
      </a:lt1>
      <a:dk2>
        <a:srgbClr val="050A19"/>
      </a:dk2>
      <a:lt2>
        <a:srgbClr val="FFFFFF"/>
      </a:lt2>
      <a:accent1>
        <a:srgbClr val="09B1CC"/>
      </a:accent1>
      <a:accent2>
        <a:srgbClr val="32C0D8"/>
      </a:accent2>
      <a:accent3>
        <a:srgbClr val="558EB9"/>
      </a:accent3>
      <a:accent4>
        <a:srgbClr val="397FB0"/>
      </a:accent4>
      <a:accent5>
        <a:srgbClr val="089BB4"/>
      </a:accent5>
      <a:accent6>
        <a:srgbClr val="1D869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241</Words>
  <Application>Microsoft Office PowerPoint</Application>
  <PresentationFormat>Personalizado</PresentationFormat>
  <Paragraphs>55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Helvetica Neue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Usiario</cp:lastModifiedBy>
  <cp:revision>194</cp:revision>
  <dcterms:modified xsi:type="dcterms:W3CDTF">2020-07-13T13:01:27Z</dcterms:modified>
</cp:coreProperties>
</file>